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Montserrat SemiBold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Montserrat Medium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Medium-bold.fntdata"/><Relationship Id="rId25" Type="http://schemas.openxmlformats.org/officeDocument/2006/relationships/font" Target="fonts/MontserratMedium-regular.fntdata"/><Relationship Id="rId28" Type="http://schemas.openxmlformats.org/officeDocument/2006/relationships/font" Target="fonts/MontserratMedium-boldItalic.fntdata"/><Relationship Id="rId27" Type="http://schemas.openxmlformats.org/officeDocument/2006/relationships/font" Target="fonts/Montserrat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SemiBold-regular.fntdata"/><Relationship Id="rId16" Type="http://schemas.openxmlformats.org/officeDocument/2006/relationships/slide" Target="slides/slide10.xml"/><Relationship Id="rId19" Type="http://schemas.openxmlformats.org/officeDocument/2006/relationships/font" Target="fonts/MontserratSemiBold-italic.fntdata"/><Relationship Id="rId18" Type="http://schemas.openxmlformats.org/officeDocument/2006/relationships/font" Target="fonts/MontserratSemiBold-bold.fntdata"/></Relationships>
</file>

<file path=ppt/media/image1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192730a262_2_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2192730a262_2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192730a262_2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2192730a262_2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192730a262_2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2192730a262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192730a262_2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2192730a262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192730a262_2_1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2192730a262_2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192730a262_2_1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192730a262_2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192730a262_2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2192730a262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192730a262_2_1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2192730a262_2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192730a262_2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g2192730a262_2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192730a262_2_1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2192730a262_2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4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7025" y="-20825"/>
            <a:ext cx="9218048" cy="518515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/>
          <p:nvPr/>
        </p:nvSpPr>
        <p:spPr>
          <a:xfrm>
            <a:off x="-41650" y="-31225"/>
            <a:ext cx="4497900" cy="5185200"/>
          </a:xfrm>
          <a:prstGeom prst="rect">
            <a:avLst/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5"/>
          <p:cNvSpPr/>
          <p:nvPr/>
        </p:nvSpPr>
        <p:spPr>
          <a:xfrm>
            <a:off x="4456250" y="-20850"/>
            <a:ext cx="4724700" cy="5185200"/>
          </a:xfrm>
          <a:prstGeom prst="rtTriangle">
            <a:avLst/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/>
        </p:nvSpPr>
        <p:spPr>
          <a:xfrm>
            <a:off x="0" y="48832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1974998" y="-2033600"/>
            <a:ext cx="5174727" cy="92002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555600"/>
            <a:ext cx="84342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6"/>
          <p:cNvSpPr/>
          <p:nvPr/>
        </p:nvSpPr>
        <p:spPr>
          <a:xfrm rot="10800000">
            <a:off x="-30087" y="645550"/>
            <a:ext cx="9204175" cy="4508350"/>
          </a:xfrm>
          <a:prstGeom prst="flowChartOffpageConnector">
            <a:avLst/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389600"/>
            <a:ext cx="85386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>
                <a:solidFill>
                  <a:srgbClr val="42D9C8"/>
                </a:solidFill>
              </a:defRPr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3" y="-26025"/>
            <a:ext cx="9236526" cy="5195548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7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389600"/>
            <a:ext cx="85386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>
                <a:solidFill>
                  <a:srgbClr val="42D9C8"/>
                </a:solidFill>
              </a:defRPr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3825" y="-15625"/>
            <a:ext cx="9218099" cy="51851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8"/>
          <p:cNvSpPr/>
          <p:nvPr/>
        </p:nvSpPr>
        <p:spPr>
          <a:xfrm>
            <a:off x="-53825" y="-15637"/>
            <a:ext cx="9218100" cy="5185200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6013" y="-20825"/>
            <a:ext cx="9196052" cy="518515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/>
          <p:nvPr/>
        </p:nvSpPr>
        <p:spPr>
          <a:xfrm>
            <a:off x="244975" y="221250"/>
            <a:ext cx="8654075" cy="4701000"/>
          </a:xfrm>
          <a:prstGeom prst="flowChartProcess">
            <a:avLst/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9"/>
          <p:cNvSpPr txBox="1"/>
          <p:nvPr>
            <p:ph type="title"/>
          </p:nvPr>
        </p:nvSpPr>
        <p:spPr>
          <a:xfrm>
            <a:off x="548263" y="408525"/>
            <a:ext cx="80475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3" name="Google Shape;93;p19"/>
          <p:cNvSpPr/>
          <p:nvPr/>
        </p:nvSpPr>
        <p:spPr>
          <a:xfrm>
            <a:off x="-26025" y="4143950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9"/>
          <p:cNvSpPr/>
          <p:nvPr/>
        </p:nvSpPr>
        <p:spPr>
          <a:xfrm rot="5400000">
            <a:off x="-26025" y="-20825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9"/>
          <p:cNvSpPr/>
          <p:nvPr/>
        </p:nvSpPr>
        <p:spPr>
          <a:xfrm rot="-5400000">
            <a:off x="8149750" y="4143950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9"/>
          <p:cNvSpPr/>
          <p:nvPr/>
        </p:nvSpPr>
        <p:spPr>
          <a:xfrm rot="10800000">
            <a:off x="8149750" y="-20825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9"/>
          <p:cNvCxnSpPr/>
          <p:nvPr/>
        </p:nvCxnSpPr>
        <p:spPr>
          <a:xfrm flipH="1" rot="10800000">
            <a:off x="-78100" y="-104125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9" name="Google Shape;99;p19"/>
          <p:cNvCxnSpPr/>
          <p:nvPr/>
        </p:nvCxnSpPr>
        <p:spPr>
          <a:xfrm flipH="1" rot="10800000">
            <a:off x="8206025" y="4223450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00" name="Google Shape;100;p19"/>
          <p:cNvCxnSpPr/>
          <p:nvPr/>
        </p:nvCxnSpPr>
        <p:spPr>
          <a:xfrm flipH="1" rot="-5400000">
            <a:off x="-78100" y="4223450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01" name="Google Shape;101;p19"/>
          <p:cNvCxnSpPr/>
          <p:nvPr/>
        </p:nvCxnSpPr>
        <p:spPr>
          <a:xfrm flipH="1" rot="-5400000">
            <a:off x="8268525" y="-20825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02" name="Google Shape;102;p19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8725" y="-23425"/>
            <a:ext cx="4613648" cy="5190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8" name="Google Shape;108;p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4056"/>
              </a:buClr>
              <a:buSzPts val="1800"/>
              <a:buChar char="●"/>
              <a:defRPr>
                <a:solidFill>
                  <a:srgbClr val="204056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01823"/>
              </a:buClr>
              <a:buSzPts val="1600"/>
              <a:buChar char="○"/>
              <a:defRPr sz="1600">
                <a:solidFill>
                  <a:srgbClr val="A01823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071F"/>
              </a:buClr>
              <a:buSzPts val="1600"/>
              <a:buChar char="■"/>
              <a:defRPr sz="1600">
                <a:solidFill>
                  <a:srgbClr val="56071F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838E"/>
              </a:buClr>
              <a:buSzPts val="1600"/>
              <a:buChar char="●"/>
              <a:defRPr sz="1600">
                <a:solidFill>
                  <a:srgbClr val="29838E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>
            <p:ph type="title"/>
          </p:nvPr>
        </p:nvSpPr>
        <p:spPr>
          <a:xfrm>
            <a:off x="2166450" y="1918800"/>
            <a:ext cx="4811100" cy="130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1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01275" y="405812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22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1967863" y="-2019912"/>
            <a:ext cx="5174725" cy="919374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SemiBold"/>
              <a:buNone/>
              <a:defRPr sz="12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125" name="Google Shape;125;p23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3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4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b="0" i="0" sz="28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15.jpg"/><Relationship Id="rId8" Type="http://schemas.openxmlformats.org/officeDocument/2006/relationships/image" Target="../media/image1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Smart Backpack</a:t>
            </a:r>
            <a:endParaRPr/>
          </a:p>
        </p:txBody>
      </p:sp>
      <p:sp>
        <p:nvSpPr>
          <p:cNvPr id="136" name="Google Shape;136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Първолаците’s project</a:t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7238301" y="-42873"/>
            <a:ext cx="1979724" cy="1948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714377"/>
            <a:ext cx="1640926" cy="2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1815000" y="1918800"/>
            <a:ext cx="5514000" cy="130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Благодарим Ви за вниманието!</a:t>
            </a:r>
            <a:endParaRPr/>
          </a:p>
        </p:txBody>
      </p:sp>
      <p:pic>
        <p:nvPicPr>
          <p:cNvPr id="229" name="Google Shape;22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7547975" y="2720533"/>
            <a:ext cx="1640925" cy="2422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4690972">
            <a:off x="20217" y="-175748"/>
            <a:ext cx="1837641" cy="1810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895201">
            <a:off x="-136775" y="2989349"/>
            <a:ext cx="2151625" cy="1613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65001" y="142400"/>
            <a:ext cx="1613998" cy="1613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238995">
            <a:off x="6821437" y="327600"/>
            <a:ext cx="2151997" cy="1613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187725">
            <a:off x="133211" y="327613"/>
            <a:ext cx="2151998" cy="161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1735127">
            <a:off x="7234099" y="3125012"/>
            <a:ext cx="1668580" cy="161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5670461" y="1284788"/>
            <a:ext cx="3867150" cy="288272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/>
              <a:t>Сигурност и удобство дори в планината</a:t>
            </a:r>
            <a:endParaRPr/>
          </a:p>
        </p:txBody>
      </p:sp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311700" y="1152475"/>
            <a:ext cx="5308983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/>
              <a:t>Нашата идея беше</a:t>
            </a:r>
            <a:r>
              <a:rPr lang="en" sz="2000"/>
              <a:t> да създадем smart раница, приспособена с:</a:t>
            </a:r>
            <a:endParaRPr sz="2000"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/>
              <a:t>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3200"/>
              <a:t>PI</a:t>
            </a:r>
            <a:r>
              <a:rPr lang="en" sz="3200"/>
              <a:t>N-код за отключване на раница</a:t>
            </a:r>
            <a:endParaRPr sz="32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3200"/>
              <a:t>Датчици за влажност и температура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311700" y="555600"/>
            <a:ext cx="8340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Проблемът и настоящото решение</a:t>
            </a:r>
            <a:endParaRPr/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311700" y="1191775"/>
            <a:ext cx="8538600" cy="3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2400"/>
              <a:t>Рискът от кражба на вещи 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2400"/>
              <a:t>Липса на информация за времето (метеорология)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lang="en" sz="2400"/>
              <a:t>Загубата на посока в планината</a:t>
            </a:r>
            <a:r>
              <a:rPr lang="en"/>
              <a:t>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/>
              <a:t>Вашето решение</a:t>
            </a:r>
            <a:endParaRPr sz="282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820"/>
          </a:p>
        </p:txBody>
      </p:sp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311700" y="1389600"/>
            <a:ext cx="4976473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GPS - намирането на раницата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PIN-кода и ключа пък ще доведат до хубава физическа защита.</a:t>
            </a:r>
            <a:endParaRPr/>
          </a:p>
          <a:p>
            <a:pPr indent="-1714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/>
              <a:t>Софтуерните технологии, използвани за реализирането на идеята за Smart раницата са програмните езици: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 B4A (basic 4 android) за създаване на приложение за телефон с Android;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lang="en" sz="1400"/>
              <a:t> Arduino за управление на микроконтролерите използвани в проекта.</a:t>
            </a:r>
            <a:endParaRPr sz="1400"/>
          </a:p>
        </p:txBody>
      </p:sp>
      <p:sp>
        <p:nvSpPr>
          <p:cNvPr id="163" name="Google Shape;163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38996"/>
              <a:buNone/>
            </a:pPr>
            <a:r>
              <a:rPr lang="en" sz="1400"/>
              <a:t>Хардуерните такива са: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38996"/>
              <a:buChar char="●"/>
            </a:pPr>
            <a:r>
              <a:rPr lang="en" sz="1400"/>
              <a:t> ESP32 микроконтролер;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38996"/>
              <a:buChar char="●"/>
            </a:pPr>
            <a:r>
              <a:rPr lang="en" sz="1400"/>
              <a:t> DHT 11 сензор за температура и влажност на въздуха;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38996"/>
              <a:buChar char="●"/>
            </a:pPr>
            <a:r>
              <a:rPr lang="en" sz="1400"/>
              <a:t> GY-NIO6MV2 GPS модул за определяне на местоположението;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38996"/>
              <a:buChar char="●"/>
            </a:pPr>
            <a:r>
              <a:rPr lang="en" sz="1400"/>
              <a:t> заряден модул за 18650 Li-ion батерии;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38996"/>
              <a:buChar char="●"/>
            </a:pPr>
            <a:r>
              <a:rPr lang="en" sz="1400"/>
              <a:t> 2x1W бели светлодиоди;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38996"/>
              <a:buNone/>
            </a:pPr>
            <a:r>
              <a:rPr lang="en" sz="1400"/>
              <a:t>Всичко е контролирано с IRFZ44N MOSFET транзистор.</a:t>
            </a:r>
            <a:endParaRPr sz="1400"/>
          </a:p>
        </p:txBody>
      </p:sp>
      <p:sp>
        <p:nvSpPr>
          <p:cNvPr id="164" name="Google Shape;16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/>
              <a:t>Технологии</a:t>
            </a:r>
            <a:endParaRPr sz="282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311700" y="555600"/>
            <a:ext cx="84342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Как работи?</a:t>
            </a:r>
            <a:endParaRPr/>
          </a:p>
        </p:txBody>
      </p:sp>
      <p:sp>
        <p:nvSpPr>
          <p:cNvPr id="170" name="Google Shape;170;p30"/>
          <p:cNvSpPr/>
          <p:nvPr/>
        </p:nvSpPr>
        <p:spPr>
          <a:xfrm>
            <a:off x="556313" y="1566629"/>
            <a:ext cx="2129337" cy="1055077"/>
          </a:xfrm>
          <a:prstGeom prst="rect">
            <a:avLst/>
          </a:prstGeom>
          <a:noFill/>
          <a:ln cap="flat" cmpd="sng" w="25400">
            <a:solidFill>
              <a:srgbClr val="42D9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0"/>
          <p:cNvSpPr/>
          <p:nvPr/>
        </p:nvSpPr>
        <p:spPr>
          <a:xfrm>
            <a:off x="3589392" y="3535970"/>
            <a:ext cx="2129337" cy="1055077"/>
          </a:xfrm>
          <a:prstGeom prst="rect">
            <a:avLst/>
          </a:prstGeom>
          <a:noFill/>
          <a:ln cap="flat" cmpd="sng" w="25400">
            <a:solidFill>
              <a:srgbClr val="42D9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0"/>
          <p:cNvSpPr/>
          <p:nvPr/>
        </p:nvSpPr>
        <p:spPr>
          <a:xfrm>
            <a:off x="556313" y="3532823"/>
            <a:ext cx="2129337" cy="1055077"/>
          </a:xfrm>
          <a:prstGeom prst="rect">
            <a:avLst/>
          </a:prstGeom>
          <a:noFill/>
          <a:ln cap="flat" cmpd="sng" w="25400">
            <a:solidFill>
              <a:srgbClr val="42D9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30"/>
          <p:cNvSpPr/>
          <p:nvPr/>
        </p:nvSpPr>
        <p:spPr>
          <a:xfrm>
            <a:off x="6623029" y="1566629"/>
            <a:ext cx="2129337" cy="1055077"/>
          </a:xfrm>
          <a:prstGeom prst="rect">
            <a:avLst/>
          </a:prstGeom>
          <a:noFill/>
          <a:ln cap="flat" cmpd="sng" w="25400">
            <a:solidFill>
              <a:srgbClr val="42D9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30"/>
          <p:cNvSpPr/>
          <p:nvPr/>
        </p:nvSpPr>
        <p:spPr>
          <a:xfrm>
            <a:off x="3589392" y="1566629"/>
            <a:ext cx="2129337" cy="1055077"/>
          </a:xfrm>
          <a:prstGeom prst="rect">
            <a:avLst/>
          </a:prstGeom>
          <a:noFill/>
          <a:ln cap="flat" cmpd="sng" w="25400">
            <a:solidFill>
              <a:srgbClr val="42D9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30"/>
          <p:cNvSpPr txBox="1"/>
          <p:nvPr/>
        </p:nvSpPr>
        <p:spPr>
          <a:xfrm>
            <a:off x="4105208" y="2129337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30"/>
          <p:cNvSpPr txBox="1"/>
          <p:nvPr/>
        </p:nvSpPr>
        <p:spPr>
          <a:xfrm>
            <a:off x="917596" y="1940278"/>
            <a:ext cx="140676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Arial"/>
                <a:ea typeface="Arial"/>
                <a:cs typeface="Arial"/>
                <a:sym typeface="Arial"/>
              </a:rPr>
              <a:t>POWER ON </a:t>
            </a:r>
            <a:endParaRPr/>
          </a:p>
        </p:txBody>
      </p:sp>
      <p:cxnSp>
        <p:nvCxnSpPr>
          <p:cNvPr id="177" name="Google Shape;177;p30"/>
          <p:cNvCxnSpPr>
            <a:stCxn id="170" idx="3"/>
            <a:endCxn id="174" idx="1"/>
          </p:cNvCxnSpPr>
          <p:nvPr/>
        </p:nvCxnSpPr>
        <p:spPr>
          <a:xfrm>
            <a:off x="2685650" y="2094168"/>
            <a:ext cx="903600" cy="0"/>
          </a:xfrm>
          <a:prstGeom prst="straightConnector1">
            <a:avLst/>
          </a:prstGeom>
          <a:noFill/>
          <a:ln cap="flat" cmpd="sng" w="9525">
            <a:solidFill>
              <a:srgbClr val="42D9C8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8" name="Google Shape;178;p30"/>
          <p:cNvSpPr txBox="1"/>
          <p:nvPr/>
        </p:nvSpPr>
        <p:spPr>
          <a:xfrm>
            <a:off x="3836643" y="1832556"/>
            <a:ext cx="171796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Arial"/>
                <a:ea typeface="Arial"/>
                <a:cs typeface="Arial"/>
                <a:sym typeface="Arial"/>
              </a:rPr>
              <a:t>PASSWORD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1400" u="none" cap="none" strike="noStrike">
                <a:solidFill>
                  <a:srgbClr val="42D9C8"/>
                </a:solidFill>
                <a:latin typeface="Arial"/>
                <a:ea typeface="Arial"/>
                <a:cs typeface="Arial"/>
                <a:sym typeface="Arial"/>
              </a:rPr>
              <a:t>CHECK</a:t>
            </a:r>
            <a:endParaRPr/>
          </a:p>
        </p:txBody>
      </p:sp>
      <p:cxnSp>
        <p:nvCxnSpPr>
          <p:cNvPr id="179" name="Google Shape;179;p30"/>
          <p:cNvCxnSpPr>
            <a:stCxn id="174" idx="3"/>
            <a:endCxn id="173" idx="1"/>
          </p:cNvCxnSpPr>
          <p:nvPr/>
        </p:nvCxnSpPr>
        <p:spPr>
          <a:xfrm>
            <a:off x="5718729" y="2094168"/>
            <a:ext cx="904200" cy="0"/>
          </a:xfrm>
          <a:prstGeom prst="straightConnector1">
            <a:avLst/>
          </a:prstGeom>
          <a:noFill/>
          <a:ln cap="flat" cmpd="sng" w="9525">
            <a:solidFill>
              <a:srgbClr val="42D9C8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80" name="Google Shape;180;p30"/>
          <p:cNvSpPr txBox="1"/>
          <p:nvPr/>
        </p:nvSpPr>
        <p:spPr>
          <a:xfrm>
            <a:off x="6810042" y="1832556"/>
            <a:ext cx="177764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Arial"/>
                <a:ea typeface="Arial"/>
                <a:cs typeface="Arial"/>
                <a:sym typeface="Arial"/>
              </a:rPr>
              <a:t>SENSOR DATA RETRIEVAL</a:t>
            </a:r>
            <a:endParaRPr/>
          </a:p>
        </p:txBody>
      </p:sp>
      <p:cxnSp>
        <p:nvCxnSpPr>
          <p:cNvPr id="181" name="Google Shape;181;p30"/>
          <p:cNvCxnSpPr>
            <a:stCxn id="173" idx="2"/>
          </p:cNvCxnSpPr>
          <p:nvPr/>
        </p:nvCxnSpPr>
        <p:spPr>
          <a:xfrm>
            <a:off x="7687698" y="2621706"/>
            <a:ext cx="11100" cy="409200"/>
          </a:xfrm>
          <a:prstGeom prst="straightConnector1">
            <a:avLst/>
          </a:prstGeom>
          <a:noFill/>
          <a:ln cap="flat" cmpd="sng" w="9525">
            <a:solidFill>
              <a:srgbClr val="42D9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2" name="Google Shape;182;p30"/>
          <p:cNvCxnSpPr/>
          <p:nvPr/>
        </p:nvCxnSpPr>
        <p:spPr>
          <a:xfrm rot="10800000">
            <a:off x="1620980" y="3043737"/>
            <a:ext cx="6066717" cy="0"/>
          </a:xfrm>
          <a:prstGeom prst="straightConnector1">
            <a:avLst/>
          </a:prstGeom>
          <a:noFill/>
          <a:ln cap="flat" cmpd="sng" w="9525">
            <a:solidFill>
              <a:srgbClr val="42D9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3" name="Google Shape;183;p30"/>
          <p:cNvCxnSpPr>
            <a:endCxn id="172" idx="0"/>
          </p:cNvCxnSpPr>
          <p:nvPr/>
        </p:nvCxnSpPr>
        <p:spPr>
          <a:xfrm flipH="1">
            <a:off x="1620982" y="3046223"/>
            <a:ext cx="2100" cy="486600"/>
          </a:xfrm>
          <a:prstGeom prst="straightConnector1">
            <a:avLst/>
          </a:prstGeom>
          <a:noFill/>
          <a:ln cap="flat" cmpd="sng" w="9525">
            <a:solidFill>
              <a:srgbClr val="42D9C8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84" name="Google Shape;184;p30"/>
          <p:cNvSpPr txBox="1"/>
          <p:nvPr/>
        </p:nvSpPr>
        <p:spPr>
          <a:xfrm>
            <a:off x="687400" y="3691029"/>
            <a:ext cx="1867160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Arial"/>
                <a:ea typeface="Arial"/>
                <a:cs typeface="Arial"/>
                <a:sym typeface="Arial"/>
              </a:rPr>
              <a:t>BLUETOOTH COMMUNICATION</a:t>
            </a:r>
            <a:br>
              <a:rPr b="0" i="0" lang="en" sz="1400" u="none" cap="none" strike="noStrike">
                <a:solidFill>
                  <a:srgbClr val="42D9C8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400" u="none" cap="none" strike="noStrike">
                <a:solidFill>
                  <a:srgbClr val="42D9C8"/>
                </a:solidFill>
                <a:latin typeface="Arial"/>
                <a:ea typeface="Arial"/>
                <a:cs typeface="Arial"/>
                <a:sym typeface="Arial"/>
              </a:rPr>
              <a:t>WITH APPLICATION</a:t>
            </a:r>
            <a:endParaRPr/>
          </a:p>
        </p:txBody>
      </p:sp>
      <p:sp>
        <p:nvSpPr>
          <p:cNvPr id="185" name="Google Shape;185;p30"/>
          <p:cNvSpPr txBox="1"/>
          <p:nvPr/>
        </p:nvSpPr>
        <p:spPr>
          <a:xfrm>
            <a:off x="3751913" y="3906472"/>
            <a:ext cx="180429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42D9C8"/>
                </a:solidFill>
                <a:latin typeface="Arial"/>
                <a:ea typeface="Arial"/>
                <a:cs typeface="Arial"/>
                <a:sym typeface="Arial"/>
              </a:rPr>
              <a:t>DATA DISPLAY</a:t>
            </a:r>
            <a:endParaRPr/>
          </a:p>
        </p:txBody>
      </p:sp>
      <p:cxnSp>
        <p:nvCxnSpPr>
          <p:cNvPr id="186" name="Google Shape;186;p30"/>
          <p:cNvCxnSpPr>
            <a:stCxn id="172" idx="3"/>
            <a:endCxn id="171" idx="1"/>
          </p:cNvCxnSpPr>
          <p:nvPr/>
        </p:nvCxnSpPr>
        <p:spPr>
          <a:xfrm>
            <a:off x="2685650" y="4060362"/>
            <a:ext cx="903600" cy="3000"/>
          </a:xfrm>
          <a:prstGeom prst="straightConnector1">
            <a:avLst/>
          </a:prstGeom>
          <a:noFill/>
          <a:ln cap="flat" cmpd="sng" w="9525">
            <a:solidFill>
              <a:srgbClr val="42D9C8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87" name="Google Shape;187;p30"/>
          <p:cNvCxnSpPr>
            <a:stCxn id="171" idx="3"/>
          </p:cNvCxnSpPr>
          <p:nvPr/>
        </p:nvCxnSpPr>
        <p:spPr>
          <a:xfrm flipH="1" rot="10800000">
            <a:off x="5718729" y="4060509"/>
            <a:ext cx="3258900" cy="3000"/>
          </a:xfrm>
          <a:prstGeom prst="straightConnector1">
            <a:avLst/>
          </a:prstGeom>
          <a:noFill/>
          <a:ln cap="flat" cmpd="sng" w="9525">
            <a:solidFill>
              <a:srgbClr val="42D9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8" name="Google Shape;188;p30"/>
          <p:cNvCxnSpPr/>
          <p:nvPr/>
        </p:nvCxnSpPr>
        <p:spPr>
          <a:xfrm rot="10800000">
            <a:off x="8977745" y="2094168"/>
            <a:ext cx="0" cy="1966194"/>
          </a:xfrm>
          <a:prstGeom prst="straightConnector1">
            <a:avLst/>
          </a:prstGeom>
          <a:noFill/>
          <a:ln cap="flat" cmpd="sng" w="9525">
            <a:solidFill>
              <a:srgbClr val="42D9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9" name="Google Shape;189;p30"/>
          <p:cNvCxnSpPr>
            <a:endCxn id="173" idx="3"/>
          </p:cNvCxnSpPr>
          <p:nvPr/>
        </p:nvCxnSpPr>
        <p:spPr>
          <a:xfrm rot="10800000">
            <a:off x="8752366" y="2094168"/>
            <a:ext cx="225300" cy="0"/>
          </a:xfrm>
          <a:prstGeom prst="straightConnector1">
            <a:avLst/>
          </a:prstGeom>
          <a:noFill/>
          <a:ln cap="flat" cmpd="sng" w="9525">
            <a:solidFill>
              <a:srgbClr val="42D9C8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Процесът на работа</a:t>
            </a:r>
            <a:endParaRPr/>
          </a:p>
        </p:txBody>
      </p:sp>
      <p:sp>
        <p:nvSpPr>
          <p:cNvPr id="195" name="Google Shape;195;p31"/>
          <p:cNvSpPr txBox="1"/>
          <p:nvPr>
            <p:ph idx="1" type="body"/>
          </p:nvPr>
        </p:nvSpPr>
        <p:spPr>
          <a:xfrm>
            <a:off x="311700" y="1152475"/>
            <a:ext cx="85206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cxnSp>
        <p:nvCxnSpPr>
          <p:cNvPr id="196" name="Google Shape;196;p31"/>
          <p:cNvCxnSpPr/>
          <p:nvPr/>
        </p:nvCxnSpPr>
        <p:spPr>
          <a:xfrm>
            <a:off x="773625" y="2767677"/>
            <a:ext cx="3300" cy="700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oval"/>
            <a:tailEnd len="sm" w="sm" type="none"/>
          </a:ln>
        </p:spPr>
      </p:cxnSp>
      <p:sp>
        <p:nvSpPr>
          <p:cNvPr id="197" name="Google Shape;197;p31"/>
          <p:cNvSpPr txBox="1"/>
          <p:nvPr/>
        </p:nvSpPr>
        <p:spPr>
          <a:xfrm>
            <a:off x="641025" y="2767677"/>
            <a:ext cx="10350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08.03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98" name="Google Shape;198;p31"/>
          <p:cNvCxnSpPr/>
          <p:nvPr/>
        </p:nvCxnSpPr>
        <p:spPr>
          <a:xfrm flipH="1">
            <a:off x="6135675" y="2767677"/>
            <a:ext cx="21900" cy="700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oval"/>
            <a:tailEnd len="sm" w="sm" type="none"/>
          </a:ln>
        </p:spPr>
      </p:cxnSp>
      <p:sp>
        <p:nvSpPr>
          <p:cNvPr id="199" name="Google Shape;199;p31"/>
          <p:cNvSpPr/>
          <p:nvPr/>
        </p:nvSpPr>
        <p:spPr>
          <a:xfrm>
            <a:off x="311700" y="3458750"/>
            <a:ext cx="1915200" cy="384900"/>
          </a:xfrm>
          <a:prstGeom prst="chevron">
            <a:avLst>
              <a:gd fmla="val 50000" name="adj"/>
            </a:avLst>
          </a:prstGeom>
          <a:solidFill>
            <a:srgbClr val="29838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1"/>
          <p:cNvSpPr/>
          <p:nvPr/>
        </p:nvSpPr>
        <p:spPr>
          <a:xfrm>
            <a:off x="2174500" y="3458750"/>
            <a:ext cx="2760000" cy="384900"/>
          </a:xfrm>
          <a:prstGeom prst="chevron">
            <a:avLst>
              <a:gd fmla="val 50000" name="adj"/>
            </a:avLst>
          </a:prstGeom>
          <a:solidFill>
            <a:srgbClr val="A0182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1"/>
          <p:cNvSpPr/>
          <p:nvPr/>
        </p:nvSpPr>
        <p:spPr>
          <a:xfrm>
            <a:off x="4851750" y="3458750"/>
            <a:ext cx="2664900" cy="384900"/>
          </a:xfrm>
          <a:prstGeom prst="chevron">
            <a:avLst>
              <a:gd fmla="val 50000" name="adj"/>
            </a:avLst>
          </a:prstGeom>
          <a:solidFill>
            <a:srgbClr val="29838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/>
          <p:nvPr/>
        </p:nvSpPr>
        <p:spPr>
          <a:xfrm>
            <a:off x="7453900" y="3458750"/>
            <a:ext cx="1208100" cy="384900"/>
          </a:xfrm>
          <a:prstGeom prst="chevron">
            <a:avLst>
              <a:gd fmla="val 50000" name="adj"/>
            </a:avLst>
          </a:prstGeom>
          <a:solidFill>
            <a:srgbClr val="A0182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3" name="Google Shape;203;p31"/>
          <p:cNvCxnSpPr/>
          <p:nvPr/>
        </p:nvCxnSpPr>
        <p:spPr>
          <a:xfrm flipH="1">
            <a:off x="2916875" y="3843650"/>
            <a:ext cx="4800" cy="8211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04" name="Google Shape;204;p31"/>
          <p:cNvSpPr txBox="1"/>
          <p:nvPr/>
        </p:nvSpPr>
        <p:spPr>
          <a:xfrm>
            <a:off x="2893600" y="4233650"/>
            <a:ext cx="1103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09.03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5" name="Google Shape;205;p31"/>
          <p:cNvSpPr txBox="1"/>
          <p:nvPr/>
        </p:nvSpPr>
        <p:spPr>
          <a:xfrm>
            <a:off x="7146325" y="4298875"/>
            <a:ext cx="103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11.03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6" name="Google Shape;206;p31"/>
          <p:cNvSpPr txBox="1"/>
          <p:nvPr/>
        </p:nvSpPr>
        <p:spPr>
          <a:xfrm>
            <a:off x="5054325" y="2749150"/>
            <a:ext cx="103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10.03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07" name="Google Shape;207;p31"/>
          <p:cNvCxnSpPr/>
          <p:nvPr/>
        </p:nvCxnSpPr>
        <p:spPr>
          <a:xfrm flipH="1">
            <a:off x="8181325" y="3843650"/>
            <a:ext cx="4800" cy="8211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08" name="Google Shape;208;p31"/>
          <p:cNvSpPr txBox="1"/>
          <p:nvPr/>
        </p:nvSpPr>
        <p:spPr>
          <a:xfrm>
            <a:off x="513212" y="3534762"/>
            <a:ext cx="1512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Обсъждане на идеите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1"/>
          <p:cNvSpPr txBox="1"/>
          <p:nvPr/>
        </p:nvSpPr>
        <p:spPr>
          <a:xfrm>
            <a:off x="2392208" y="3503983"/>
            <a:ext cx="234839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Правене на софтуера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1"/>
          <p:cNvSpPr txBox="1"/>
          <p:nvPr/>
        </p:nvSpPr>
        <p:spPr>
          <a:xfrm>
            <a:off x="5068976" y="3507436"/>
            <a:ext cx="2230712" cy="308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Правене на хардуера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1"/>
          <p:cNvSpPr txBox="1"/>
          <p:nvPr/>
        </p:nvSpPr>
        <p:spPr>
          <a:xfrm>
            <a:off x="7650371" y="3503983"/>
            <a:ext cx="815157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Кризата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444450" y="181500"/>
            <a:ext cx="82551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730"/>
              <a:buNone/>
            </a:pPr>
            <a:r>
              <a:rPr lang="en" sz="3120"/>
              <a:t>Live demo</a:t>
            </a:r>
            <a:endParaRPr sz="312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Разкажете за Вашето преживяване</a:t>
            </a:r>
            <a:endParaRPr/>
          </a:p>
        </p:txBody>
      </p:sp>
      <p:sp>
        <p:nvSpPr>
          <p:cNvPr id="222" name="Google Shape;222;p3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Какво научихте от хакатона?</a:t>
            </a:r>
            <a:endParaRPr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Кой е вашият екип?</a:t>
            </a:r>
            <a:endParaRPr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Кой е вашият ментор?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/>
          </a:p>
        </p:txBody>
      </p:sp>
      <p:sp>
        <p:nvSpPr>
          <p:cNvPr id="223" name="Google Shape;223;p33"/>
          <p:cNvSpPr txBox="1"/>
          <p:nvPr>
            <p:ph idx="2" type="body"/>
          </p:nvPr>
        </p:nvSpPr>
        <p:spPr>
          <a:xfrm>
            <a:off x="4572000" y="-5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/>
              <a:t>1.</a:t>
            </a:r>
            <a:endParaRPr sz="1200"/>
          </a:p>
          <a:p>
            <a:pPr indent="-2476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Научихме B4A(ама не точно);</a:t>
            </a:r>
            <a:endParaRPr sz="1200"/>
          </a:p>
          <a:p>
            <a:pPr indent="-2476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Подобрихме работата си в екип;</a:t>
            </a:r>
            <a:endParaRPr sz="1200"/>
          </a:p>
          <a:p>
            <a:pPr indent="-2476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Развихме стратегия за ефективна работа;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200"/>
              <a:t>2.    </a:t>
            </a:r>
            <a:endParaRPr sz="1200"/>
          </a:p>
          <a:p>
            <a:pPr indent="-2476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 Виктор(Arduino Software)</a:t>
            </a:r>
            <a:endParaRPr sz="1200"/>
          </a:p>
          <a:p>
            <a:pPr indent="-3048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Мартин(Arduino Software и презентация)</a:t>
            </a:r>
            <a:endParaRPr sz="1200"/>
          </a:p>
          <a:p>
            <a:pPr indent="-3048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Георги(App Development)</a:t>
            </a:r>
            <a:endParaRPr sz="1200"/>
          </a:p>
          <a:p>
            <a:pPr indent="-3048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Борис(App Dev. и презентация)</a:t>
            </a:r>
            <a:endParaRPr sz="1200"/>
          </a:p>
          <a:p>
            <a:pPr indent="-3048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Калоян(Хардуерист)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200"/>
              <a:t>3.    </a:t>
            </a:r>
            <a:endParaRPr sz="1200"/>
          </a:p>
          <a:p>
            <a:pPr indent="-3048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200"/>
              <a:buChar char="●"/>
            </a:pPr>
            <a:r>
              <a:rPr lang="en" sz="1200"/>
              <a:t>Емил Дочев – Без него щяхме да сме много по-загубени от колкото сме сега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